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FD8CC69D-0FB9-441B-A216-7076A3C1A3C5}"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FEAA765-BEDF-49E8-B533-3759DF9F9475}" type="slidenum">
              <a:rPr lang="nl-NL" smtClean="0"/>
              <a:t>‹nr.›</a:t>
            </a:fld>
            <a:endParaRPr lang="nl-NL"/>
          </a:p>
        </p:txBody>
      </p:sp>
    </p:spTree>
    <p:extLst>
      <p:ext uri="{BB962C8B-B14F-4D97-AF65-F5344CB8AC3E}">
        <p14:creationId xmlns:p14="http://schemas.microsoft.com/office/powerpoint/2010/main" val="4053087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FD8CC69D-0FB9-441B-A216-7076A3C1A3C5}"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FEAA765-BEDF-49E8-B533-3759DF9F9475}" type="slidenum">
              <a:rPr lang="nl-NL" smtClean="0"/>
              <a:t>‹nr.›</a:t>
            </a:fld>
            <a:endParaRPr lang="nl-NL"/>
          </a:p>
        </p:txBody>
      </p:sp>
    </p:spTree>
    <p:extLst>
      <p:ext uri="{BB962C8B-B14F-4D97-AF65-F5344CB8AC3E}">
        <p14:creationId xmlns:p14="http://schemas.microsoft.com/office/powerpoint/2010/main" val="2049508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FD8CC69D-0FB9-441B-A216-7076A3C1A3C5}"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FEAA765-BEDF-49E8-B533-3759DF9F9475}" type="slidenum">
              <a:rPr lang="nl-NL" smtClean="0"/>
              <a:t>‹nr.›</a:t>
            </a:fld>
            <a:endParaRPr lang="nl-NL"/>
          </a:p>
        </p:txBody>
      </p:sp>
    </p:spTree>
    <p:extLst>
      <p:ext uri="{BB962C8B-B14F-4D97-AF65-F5344CB8AC3E}">
        <p14:creationId xmlns:p14="http://schemas.microsoft.com/office/powerpoint/2010/main" val="3035197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FD8CC69D-0FB9-441B-A216-7076A3C1A3C5}"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FEAA765-BEDF-49E8-B533-3759DF9F9475}" type="slidenum">
              <a:rPr lang="nl-NL" smtClean="0"/>
              <a:t>‹nr.›</a:t>
            </a:fld>
            <a:endParaRPr lang="nl-NL"/>
          </a:p>
        </p:txBody>
      </p:sp>
    </p:spTree>
    <p:extLst>
      <p:ext uri="{BB962C8B-B14F-4D97-AF65-F5344CB8AC3E}">
        <p14:creationId xmlns:p14="http://schemas.microsoft.com/office/powerpoint/2010/main" val="1335938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FD8CC69D-0FB9-441B-A216-7076A3C1A3C5}"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FEAA765-BEDF-49E8-B533-3759DF9F9475}" type="slidenum">
              <a:rPr lang="nl-NL" smtClean="0"/>
              <a:t>‹nr.›</a:t>
            </a:fld>
            <a:endParaRPr lang="nl-NL"/>
          </a:p>
        </p:txBody>
      </p:sp>
    </p:spTree>
    <p:extLst>
      <p:ext uri="{BB962C8B-B14F-4D97-AF65-F5344CB8AC3E}">
        <p14:creationId xmlns:p14="http://schemas.microsoft.com/office/powerpoint/2010/main" val="3143349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FD8CC69D-0FB9-441B-A216-7076A3C1A3C5}" type="datetimeFigureOut">
              <a:rPr lang="nl-NL" smtClean="0"/>
              <a:t>4-4-2017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FEAA765-BEDF-49E8-B533-3759DF9F9475}" type="slidenum">
              <a:rPr lang="nl-NL" smtClean="0"/>
              <a:t>‹nr.›</a:t>
            </a:fld>
            <a:endParaRPr lang="nl-NL"/>
          </a:p>
        </p:txBody>
      </p:sp>
    </p:spTree>
    <p:extLst>
      <p:ext uri="{BB962C8B-B14F-4D97-AF65-F5344CB8AC3E}">
        <p14:creationId xmlns:p14="http://schemas.microsoft.com/office/powerpoint/2010/main" val="2402284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FD8CC69D-0FB9-441B-A216-7076A3C1A3C5}" type="datetimeFigureOut">
              <a:rPr lang="nl-NL" smtClean="0"/>
              <a:t>4-4-2017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3FEAA765-BEDF-49E8-B533-3759DF9F9475}" type="slidenum">
              <a:rPr lang="nl-NL" smtClean="0"/>
              <a:t>‹nr.›</a:t>
            </a:fld>
            <a:endParaRPr lang="nl-NL"/>
          </a:p>
        </p:txBody>
      </p:sp>
    </p:spTree>
    <p:extLst>
      <p:ext uri="{BB962C8B-B14F-4D97-AF65-F5344CB8AC3E}">
        <p14:creationId xmlns:p14="http://schemas.microsoft.com/office/powerpoint/2010/main" val="980075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FD8CC69D-0FB9-441B-A216-7076A3C1A3C5}" type="datetimeFigureOut">
              <a:rPr lang="nl-NL" smtClean="0"/>
              <a:t>4-4-2017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3FEAA765-BEDF-49E8-B533-3759DF9F9475}" type="slidenum">
              <a:rPr lang="nl-NL" smtClean="0"/>
              <a:t>‹nr.›</a:t>
            </a:fld>
            <a:endParaRPr lang="nl-NL"/>
          </a:p>
        </p:txBody>
      </p:sp>
    </p:spTree>
    <p:extLst>
      <p:ext uri="{BB962C8B-B14F-4D97-AF65-F5344CB8AC3E}">
        <p14:creationId xmlns:p14="http://schemas.microsoft.com/office/powerpoint/2010/main" val="3289852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D8CC69D-0FB9-441B-A216-7076A3C1A3C5}" type="datetimeFigureOut">
              <a:rPr lang="nl-NL" smtClean="0"/>
              <a:t>4-4-2017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3FEAA765-BEDF-49E8-B533-3759DF9F9475}" type="slidenum">
              <a:rPr lang="nl-NL" smtClean="0"/>
              <a:t>‹nr.›</a:t>
            </a:fld>
            <a:endParaRPr lang="nl-NL"/>
          </a:p>
        </p:txBody>
      </p:sp>
    </p:spTree>
    <p:extLst>
      <p:ext uri="{BB962C8B-B14F-4D97-AF65-F5344CB8AC3E}">
        <p14:creationId xmlns:p14="http://schemas.microsoft.com/office/powerpoint/2010/main" val="1028616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FD8CC69D-0FB9-441B-A216-7076A3C1A3C5}" type="datetimeFigureOut">
              <a:rPr lang="nl-NL" smtClean="0"/>
              <a:t>4-4-2017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FEAA765-BEDF-49E8-B533-3759DF9F9475}" type="slidenum">
              <a:rPr lang="nl-NL" smtClean="0"/>
              <a:t>‹nr.›</a:t>
            </a:fld>
            <a:endParaRPr lang="nl-NL"/>
          </a:p>
        </p:txBody>
      </p:sp>
    </p:spTree>
    <p:extLst>
      <p:ext uri="{BB962C8B-B14F-4D97-AF65-F5344CB8AC3E}">
        <p14:creationId xmlns:p14="http://schemas.microsoft.com/office/powerpoint/2010/main" val="2053794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FD8CC69D-0FB9-441B-A216-7076A3C1A3C5}" type="datetimeFigureOut">
              <a:rPr lang="nl-NL" smtClean="0"/>
              <a:t>4-4-2017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FEAA765-BEDF-49E8-B533-3759DF9F9475}" type="slidenum">
              <a:rPr lang="nl-NL" smtClean="0"/>
              <a:t>‹nr.›</a:t>
            </a:fld>
            <a:endParaRPr lang="nl-NL"/>
          </a:p>
        </p:txBody>
      </p:sp>
    </p:spTree>
    <p:extLst>
      <p:ext uri="{BB962C8B-B14F-4D97-AF65-F5344CB8AC3E}">
        <p14:creationId xmlns:p14="http://schemas.microsoft.com/office/powerpoint/2010/main" val="2897752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8CC69D-0FB9-441B-A216-7076A3C1A3C5}" type="datetimeFigureOut">
              <a:rPr lang="nl-NL" smtClean="0"/>
              <a:t>4-4-2017</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EAA765-BEDF-49E8-B533-3759DF9F9475}" type="slidenum">
              <a:rPr lang="nl-NL" smtClean="0"/>
              <a:t>‹nr.›</a:t>
            </a:fld>
            <a:endParaRPr lang="nl-NL"/>
          </a:p>
        </p:txBody>
      </p:sp>
    </p:spTree>
    <p:extLst>
      <p:ext uri="{BB962C8B-B14F-4D97-AF65-F5344CB8AC3E}">
        <p14:creationId xmlns:p14="http://schemas.microsoft.com/office/powerpoint/2010/main" val="2853675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Maatschappelijke zorg 2</a:t>
            </a:r>
          </a:p>
        </p:txBody>
      </p:sp>
      <p:sp>
        <p:nvSpPr>
          <p:cNvPr id="3" name="Ondertitel 2"/>
          <p:cNvSpPr>
            <a:spLocks noGrp="1"/>
          </p:cNvSpPr>
          <p:nvPr>
            <p:ph type="subTitle" idx="1"/>
          </p:nvPr>
        </p:nvSpPr>
        <p:spPr/>
        <p:txBody>
          <a:bodyPr>
            <a:normAutofit lnSpcReduction="10000"/>
          </a:bodyPr>
          <a:lstStyle/>
          <a:p>
            <a:r>
              <a:rPr lang="nl-NL" dirty="0"/>
              <a:t>DSM ziekte en </a:t>
            </a:r>
          </a:p>
          <a:p>
            <a:r>
              <a:rPr lang="nl-NL" dirty="0"/>
              <a:t>stoornissen van cliënten</a:t>
            </a:r>
          </a:p>
          <a:p>
            <a:r>
              <a:rPr lang="nl-NL" dirty="0"/>
              <a:t>Eliminatiestoornissen en verdieping: diagnose, behandeling en ondersteuning.</a:t>
            </a:r>
          </a:p>
        </p:txBody>
      </p:sp>
    </p:spTree>
    <p:extLst>
      <p:ext uri="{BB962C8B-B14F-4D97-AF65-F5344CB8AC3E}">
        <p14:creationId xmlns:p14="http://schemas.microsoft.com/office/powerpoint/2010/main" val="2778203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Diagnose</a:t>
            </a:r>
            <a:br>
              <a:rPr lang="nl-NL" dirty="0"/>
            </a:br>
            <a:endParaRPr lang="nl-NL" dirty="0"/>
          </a:p>
        </p:txBody>
      </p:sp>
      <p:sp>
        <p:nvSpPr>
          <p:cNvPr id="3" name="Tijdelijke aanduiding voor inhoud 2"/>
          <p:cNvSpPr>
            <a:spLocks noGrp="1"/>
          </p:cNvSpPr>
          <p:nvPr>
            <p:ph idx="1"/>
          </p:nvPr>
        </p:nvSpPr>
        <p:spPr/>
        <p:txBody>
          <a:bodyPr/>
          <a:lstStyle/>
          <a:p>
            <a:r>
              <a:rPr lang="nl-NL" dirty="0"/>
              <a:t>Een diagnose word gesteld door een arts. In veel gevallen kan dit een huisarts zijn. Mocht er meer expertise nodig zijn dan verwijst de huisarts het kind door. </a:t>
            </a:r>
            <a:r>
              <a:rPr lang="nl-NL" dirty="0" err="1"/>
              <a:t>Bijv</a:t>
            </a:r>
            <a:r>
              <a:rPr lang="nl-NL" dirty="0"/>
              <a:t> psycholoog, orthopedagoog. Deze zijn ook bevoegd om een diagnose te stellen.</a:t>
            </a:r>
          </a:p>
          <a:p>
            <a:endParaRPr lang="nl-NL" dirty="0"/>
          </a:p>
          <a:p>
            <a:r>
              <a:rPr lang="nl-NL" dirty="0"/>
              <a:t>Opdracht…</a:t>
            </a:r>
          </a:p>
          <a:p>
            <a:pPr marL="0" indent="0">
              <a:buNone/>
            </a:pPr>
            <a:r>
              <a:rPr lang="nl-NL" dirty="0"/>
              <a:t>Hoe wordt de diagnose gesteld?</a:t>
            </a:r>
          </a:p>
          <a:p>
            <a:endParaRPr lang="nl-NL" dirty="0"/>
          </a:p>
        </p:txBody>
      </p:sp>
    </p:spTree>
    <p:extLst>
      <p:ext uri="{BB962C8B-B14F-4D97-AF65-F5344CB8AC3E}">
        <p14:creationId xmlns:p14="http://schemas.microsoft.com/office/powerpoint/2010/main" val="802345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Behandeling</a:t>
            </a:r>
            <a:br>
              <a:rPr lang="nl-NL" dirty="0"/>
            </a:br>
            <a:endParaRPr lang="nl-NL" dirty="0"/>
          </a:p>
        </p:txBody>
      </p:sp>
      <p:sp>
        <p:nvSpPr>
          <p:cNvPr id="3" name="Tijdelijke aanduiding voor inhoud 2"/>
          <p:cNvSpPr>
            <a:spLocks noGrp="1"/>
          </p:cNvSpPr>
          <p:nvPr>
            <p:ph idx="1"/>
          </p:nvPr>
        </p:nvSpPr>
        <p:spPr/>
        <p:txBody>
          <a:bodyPr/>
          <a:lstStyle/>
          <a:p>
            <a:r>
              <a:rPr lang="nl-NL" dirty="0"/>
              <a:t>Na de diagnose volgt een behandeling…</a:t>
            </a:r>
          </a:p>
          <a:p>
            <a:endParaRPr lang="nl-NL" dirty="0"/>
          </a:p>
          <a:p>
            <a:pPr marL="0" indent="0">
              <a:buNone/>
            </a:pPr>
            <a:r>
              <a:rPr lang="nl-NL" dirty="0"/>
              <a:t>Stappen plan ziet er vaak als volgt uit:</a:t>
            </a:r>
          </a:p>
          <a:p>
            <a:pPr marL="0" indent="0">
              <a:buNone/>
            </a:pPr>
            <a:r>
              <a:rPr lang="nl-NL" dirty="0"/>
              <a:t>1 uitleg over de stoornis</a:t>
            </a:r>
          </a:p>
          <a:p>
            <a:pPr marL="0" indent="0">
              <a:buNone/>
            </a:pPr>
            <a:r>
              <a:rPr lang="nl-NL" dirty="0"/>
              <a:t>2 uitleg over de oorzaak</a:t>
            </a:r>
          </a:p>
          <a:p>
            <a:pPr marL="0" indent="0">
              <a:buNone/>
            </a:pPr>
            <a:r>
              <a:rPr lang="nl-NL" dirty="0"/>
              <a:t>3 uitleg over het verloop.</a:t>
            </a:r>
          </a:p>
        </p:txBody>
      </p:sp>
    </p:spTree>
    <p:extLst>
      <p:ext uri="{BB962C8B-B14F-4D97-AF65-F5344CB8AC3E}">
        <p14:creationId xmlns:p14="http://schemas.microsoft.com/office/powerpoint/2010/main" val="162024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Behandeling</a:t>
            </a:r>
            <a:br>
              <a:rPr lang="nl-NL" dirty="0"/>
            </a:br>
            <a:endParaRPr lang="nl-NL" dirty="0"/>
          </a:p>
        </p:txBody>
      </p:sp>
      <p:sp>
        <p:nvSpPr>
          <p:cNvPr id="3" name="Tijdelijke aanduiding voor inhoud 2"/>
          <p:cNvSpPr>
            <a:spLocks noGrp="1"/>
          </p:cNvSpPr>
          <p:nvPr>
            <p:ph idx="1"/>
          </p:nvPr>
        </p:nvSpPr>
        <p:spPr/>
        <p:txBody>
          <a:bodyPr/>
          <a:lstStyle/>
          <a:p>
            <a:pPr marL="0" indent="0">
              <a:buNone/>
            </a:pPr>
            <a:r>
              <a:rPr lang="nl-NL" dirty="0"/>
              <a:t>Er zijn veel verschillende behandelingen afhankelijk van de stoornis:</a:t>
            </a:r>
          </a:p>
          <a:p>
            <a:r>
              <a:rPr lang="nl-NL" dirty="0"/>
              <a:t>Sociale vaardigheidstraining</a:t>
            </a:r>
          </a:p>
          <a:p>
            <a:r>
              <a:rPr lang="nl-NL" dirty="0"/>
              <a:t>Cognitieve gedragstherapie</a:t>
            </a:r>
          </a:p>
          <a:p>
            <a:r>
              <a:rPr lang="nl-NL" dirty="0"/>
              <a:t>Oudertraining</a:t>
            </a:r>
          </a:p>
          <a:p>
            <a:r>
              <a:rPr lang="nl-NL" dirty="0"/>
              <a:t>Gezinsondersteuning</a:t>
            </a:r>
          </a:p>
          <a:p>
            <a:r>
              <a:rPr lang="nl-NL" dirty="0"/>
              <a:t>Praktische hulp</a:t>
            </a:r>
          </a:p>
          <a:p>
            <a:r>
              <a:rPr lang="nl-NL" dirty="0"/>
              <a:t>Schoolinterventie</a:t>
            </a:r>
          </a:p>
          <a:p>
            <a:r>
              <a:rPr lang="nl-NL" dirty="0"/>
              <a:t>(semi)residentiele behandeling en begeleiding</a:t>
            </a:r>
          </a:p>
        </p:txBody>
      </p:sp>
    </p:spTree>
    <p:extLst>
      <p:ext uri="{BB962C8B-B14F-4D97-AF65-F5344CB8AC3E}">
        <p14:creationId xmlns:p14="http://schemas.microsoft.com/office/powerpoint/2010/main" val="2352173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a:t>
            </a:r>
          </a:p>
        </p:txBody>
      </p:sp>
      <p:sp>
        <p:nvSpPr>
          <p:cNvPr id="3" name="Tijdelijke aanduiding voor inhoud 2"/>
          <p:cNvSpPr>
            <a:spLocks noGrp="1"/>
          </p:cNvSpPr>
          <p:nvPr>
            <p:ph idx="1"/>
          </p:nvPr>
        </p:nvSpPr>
        <p:spPr/>
        <p:txBody>
          <a:bodyPr/>
          <a:lstStyle/>
          <a:p>
            <a:r>
              <a:rPr lang="nl-NL" dirty="0"/>
              <a:t>Kies een behandeling en geef een korte pitch over de behandeling.</a:t>
            </a:r>
          </a:p>
          <a:p>
            <a:r>
              <a:rPr lang="nl-NL" dirty="0"/>
              <a:t>Wat er in ieder geval in moet is: </a:t>
            </a:r>
          </a:p>
          <a:p>
            <a:pPr marL="0" indent="0">
              <a:buNone/>
            </a:pPr>
            <a:r>
              <a:rPr lang="nl-NL" dirty="0"/>
              <a:t>Voor welke doelgroep, ziektebeeld en hoe werkt de benadeling en waarom werkt ge behandeling bij deze doelgroep/ziektebeeld.</a:t>
            </a:r>
          </a:p>
        </p:txBody>
      </p:sp>
    </p:spTree>
    <p:extLst>
      <p:ext uri="{BB962C8B-B14F-4D97-AF65-F5344CB8AC3E}">
        <p14:creationId xmlns:p14="http://schemas.microsoft.com/office/powerpoint/2010/main" val="1297739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ondersteuning</a:t>
            </a:r>
          </a:p>
        </p:txBody>
      </p:sp>
      <p:sp>
        <p:nvSpPr>
          <p:cNvPr id="3" name="Tijdelijke aanduiding voor inhoud 2"/>
          <p:cNvSpPr>
            <a:spLocks noGrp="1"/>
          </p:cNvSpPr>
          <p:nvPr>
            <p:ph idx="1"/>
          </p:nvPr>
        </p:nvSpPr>
        <p:spPr/>
        <p:txBody>
          <a:bodyPr/>
          <a:lstStyle/>
          <a:p>
            <a:r>
              <a:rPr lang="nl-NL" dirty="0"/>
              <a:t>Wij als hulpverlener is onze taak om iemand te ondersteunen. </a:t>
            </a:r>
          </a:p>
          <a:p>
            <a:r>
              <a:rPr lang="nl-NL" dirty="0"/>
              <a:t>Je schrijft een plan op basis van de behandeling. Rekening houdend met de klacht en de situatie.</a:t>
            </a:r>
          </a:p>
          <a:p>
            <a:endParaRPr lang="nl-NL" dirty="0"/>
          </a:p>
          <a:p>
            <a:r>
              <a:rPr lang="nl-NL" dirty="0"/>
              <a:t>Geef een voorbeeld van een plan? Maak het zo </a:t>
            </a:r>
            <a:r>
              <a:rPr lang="nl-NL"/>
              <a:t>concreet mogelijk.</a:t>
            </a:r>
            <a:endParaRPr lang="nl-NL" dirty="0"/>
          </a:p>
          <a:p>
            <a:endParaRPr lang="nl-NL" dirty="0"/>
          </a:p>
        </p:txBody>
      </p:sp>
    </p:spTree>
    <p:extLst>
      <p:ext uri="{BB962C8B-B14F-4D97-AF65-F5344CB8AC3E}">
        <p14:creationId xmlns:p14="http://schemas.microsoft.com/office/powerpoint/2010/main" val="1524793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Eliminatiestoornissen</a:t>
            </a:r>
            <a:br>
              <a:rPr lang="nl-NL" b="1" dirty="0"/>
            </a:br>
            <a:endParaRPr lang="nl-NL" dirty="0"/>
          </a:p>
        </p:txBody>
      </p:sp>
      <p:sp>
        <p:nvSpPr>
          <p:cNvPr id="3" name="Tijdelijke aanduiding voor inhoud 2"/>
          <p:cNvSpPr>
            <a:spLocks noGrp="1"/>
          </p:cNvSpPr>
          <p:nvPr>
            <p:ph idx="1"/>
          </p:nvPr>
        </p:nvSpPr>
        <p:spPr/>
        <p:txBody>
          <a:bodyPr>
            <a:normAutofit/>
          </a:bodyPr>
          <a:lstStyle/>
          <a:p>
            <a:r>
              <a:rPr lang="nl-NL" b="1" dirty="0"/>
              <a:t>Enuresis en encopresis zijn voorbeelden van een abnormale ontwikkeling van het kind wat betreft de zindelijkheid. </a:t>
            </a:r>
          </a:p>
          <a:p>
            <a:r>
              <a:rPr lang="nl-NL" b="1" dirty="0"/>
              <a:t>Beide stoornissen hebben te maken met de zindelijkheid van het kind. </a:t>
            </a:r>
          </a:p>
          <a:p>
            <a:r>
              <a:rPr lang="nl-NL" b="1" dirty="0"/>
              <a:t>Enuresis is een andere benaming voor bedplassen. </a:t>
            </a:r>
          </a:p>
          <a:p>
            <a:r>
              <a:rPr lang="nl-NL" b="1" dirty="0"/>
              <a:t>Encopresis is het smeren van de ontlasting op ongeschikte plaatsen, spelen met de ontlasting.</a:t>
            </a:r>
            <a:endParaRPr lang="nl-NL" dirty="0"/>
          </a:p>
        </p:txBody>
      </p:sp>
    </p:spTree>
    <p:extLst>
      <p:ext uri="{BB962C8B-B14F-4D97-AF65-F5344CB8AC3E}">
        <p14:creationId xmlns:p14="http://schemas.microsoft.com/office/powerpoint/2010/main" val="879842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i="1" dirty="0"/>
              <a:t>Primair bedplassen</a:t>
            </a:r>
            <a:r>
              <a:rPr lang="nl-NL" dirty="0"/>
              <a:t> komt voor bij:</a:t>
            </a:r>
            <a:br>
              <a:rPr lang="nl-NL" dirty="0"/>
            </a:br>
            <a:endParaRPr lang="nl-NL" dirty="0"/>
          </a:p>
        </p:txBody>
      </p:sp>
      <p:sp>
        <p:nvSpPr>
          <p:cNvPr id="3" name="Tijdelijke aanduiding voor inhoud 2"/>
          <p:cNvSpPr>
            <a:spLocks noGrp="1"/>
          </p:cNvSpPr>
          <p:nvPr>
            <p:ph idx="1"/>
          </p:nvPr>
        </p:nvSpPr>
        <p:spPr/>
        <p:txBody>
          <a:bodyPr/>
          <a:lstStyle/>
          <a:p>
            <a:r>
              <a:rPr lang="nl-NL" dirty="0"/>
              <a:t>10 % van de zesjarigen</a:t>
            </a:r>
          </a:p>
          <a:p>
            <a:r>
              <a:rPr lang="nl-NL" dirty="0"/>
              <a:t>7 % van de zevenjarigen</a:t>
            </a:r>
          </a:p>
          <a:p>
            <a:r>
              <a:rPr lang="nl-NL" dirty="0"/>
              <a:t>5 % van de tienjarigen</a:t>
            </a:r>
          </a:p>
          <a:p>
            <a:r>
              <a:rPr lang="nl-NL" dirty="0"/>
              <a:t>3 % van de 12-jarigen</a:t>
            </a:r>
          </a:p>
          <a:p>
            <a:r>
              <a:rPr lang="nl-NL" dirty="0"/>
              <a:t>1 % tot 2 % van de 18-jarigen</a:t>
            </a:r>
          </a:p>
          <a:p>
            <a:pPr marL="0" indent="0">
              <a:buNone/>
            </a:pPr>
            <a:br>
              <a:rPr lang="nl-NL" dirty="0"/>
            </a:br>
            <a:endParaRPr lang="nl-NL" dirty="0"/>
          </a:p>
        </p:txBody>
      </p:sp>
    </p:spTree>
    <p:extLst>
      <p:ext uri="{BB962C8B-B14F-4D97-AF65-F5344CB8AC3E}">
        <p14:creationId xmlns:p14="http://schemas.microsoft.com/office/powerpoint/2010/main" val="2775776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Eliminatiestoornissen </a:t>
            </a:r>
            <a:r>
              <a:rPr lang="nl-NL" i="1" dirty="0"/>
              <a:t>enuresis</a:t>
            </a:r>
            <a:br>
              <a:rPr lang="nl-NL" b="1" dirty="0"/>
            </a:br>
            <a:endParaRPr lang="nl-NL" dirty="0"/>
          </a:p>
        </p:txBody>
      </p:sp>
      <p:sp>
        <p:nvSpPr>
          <p:cNvPr id="3" name="Tijdelijke aanduiding voor inhoud 2"/>
          <p:cNvSpPr>
            <a:spLocks noGrp="1"/>
          </p:cNvSpPr>
          <p:nvPr>
            <p:ph idx="1"/>
          </p:nvPr>
        </p:nvSpPr>
        <p:spPr/>
        <p:txBody>
          <a:bodyPr>
            <a:normAutofit/>
          </a:bodyPr>
          <a:lstStyle/>
          <a:p>
            <a:r>
              <a:rPr lang="nl-NL" dirty="0"/>
              <a:t>De officiële benaming voor </a:t>
            </a:r>
            <a:r>
              <a:rPr lang="nl-NL" i="1" dirty="0"/>
              <a:t>bedplassen</a:t>
            </a:r>
            <a:r>
              <a:rPr lang="nl-NL" dirty="0"/>
              <a:t> is </a:t>
            </a:r>
            <a:r>
              <a:rPr lang="nl-NL" i="1" dirty="0"/>
              <a:t>enuresis</a:t>
            </a:r>
            <a:r>
              <a:rPr lang="nl-NL" dirty="0"/>
              <a:t>. Dit woord is afkomstig uit het Grieks en betekent “ik maak water”. Dit verwijst naar de herhaalde drang urine te laten lopen tijdens de dag of nacht wanneer dit niet veroorzaakt wordt door een fysieke stoornis. Een gebrek aan controle over de blaas wordt over het algemeen niet gediagnosticeerd als enuresis voordat het kind de leeftijd van 5 jaar bereikt heeft.</a:t>
            </a:r>
          </a:p>
        </p:txBody>
      </p:sp>
    </p:spTree>
    <p:extLst>
      <p:ext uri="{BB962C8B-B14F-4D97-AF65-F5344CB8AC3E}">
        <p14:creationId xmlns:p14="http://schemas.microsoft.com/office/powerpoint/2010/main" val="423960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t>Oorzaken van enuresis</a:t>
            </a:r>
            <a:br>
              <a:rPr lang="nl-NL" dirty="0"/>
            </a:br>
            <a:endParaRPr lang="nl-NL" dirty="0"/>
          </a:p>
        </p:txBody>
      </p:sp>
      <p:sp>
        <p:nvSpPr>
          <p:cNvPr id="3" name="Tijdelijke aanduiding voor inhoud 2"/>
          <p:cNvSpPr>
            <a:spLocks noGrp="1"/>
          </p:cNvSpPr>
          <p:nvPr>
            <p:ph idx="1"/>
          </p:nvPr>
        </p:nvSpPr>
        <p:spPr/>
        <p:txBody>
          <a:bodyPr>
            <a:normAutofit fontScale="85000" lnSpcReduction="10000"/>
          </a:bodyPr>
          <a:lstStyle/>
          <a:p>
            <a:r>
              <a:rPr lang="nl-NL" dirty="0"/>
              <a:t>Er is geen definitieve oorzaak aan te wijzen voor het bedplassen, mogelijk is het een samenspel van diverse factoren. </a:t>
            </a:r>
          </a:p>
          <a:p>
            <a:r>
              <a:rPr lang="nl-NL" dirty="0"/>
              <a:t>In sommige gevallen is het bed plassen te wijten aan een emotionele ontregeling. </a:t>
            </a:r>
          </a:p>
          <a:p>
            <a:r>
              <a:rPr lang="nl-NL" dirty="0"/>
              <a:t>De meeste psychische klachten die tegelijkertijd met het bedplassen ervaren worden zijn echter eerder gevolg dan oorzaak van het bedplassen.</a:t>
            </a:r>
          </a:p>
          <a:p>
            <a:r>
              <a:rPr lang="nl-NL" dirty="0"/>
              <a:t>Sommige kinderen met enuresis zijn erg diepe slapers en merken daarom niet dat hun blaas te vol is. Er is echter gebleken dat kinderen tijdens verschillende fasen van de slaap in bed plassen en niet enkel tijdens de diepe slaap. </a:t>
            </a:r>
          </a:p>
          <a:p>
            <a:r>
              <a:rPr lang="nl-NL" dirty="0"/>
              <a:t>Een biologische verklaring is dat kinderen met enuresis mogelijk te weinig van het </a:t>
            </a:r>
            <a:r>
              <a:rPr lang="nl-NL" i="1" dirty="0"/>
              <a:t>antidiuretisch hormoon</a:t>
            </a:r>
            <a:r>
              <a:rPr lang="nl-NL" dirty="0"/>
              <a:t> (ADH) hebben, wat tot een hogere urineproductie kan leiden.</a:t>
            </a:r>
            <a:br>
              <a:rPr lang="nl-NL" dirty="0"/>
            </a:br>
            <a:endParaRPr lang="nl-NL" dirty="0"/>
          </a:p>
        </p:txBody>
      </p:sp>
    </p:spTree>
    <p:extLst>
      <p:ext uri="{BB962C8B-B14F-4D97-AF65-F5344CB8AC3E}">
        <p14:creationId xmlns:p14="http://schemas.microsoft.com/office/powerpoint/2010/main" val="3123752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Eliminatiestoornissen </a:t>
            </a:r>
            <a:r>
              <a:rPr lang="nl-NL" i="1" dirty="0"/>
              <a:t>encopresis</a:t>
            </a:r>
            <a:br>
              <a:rPr lang="nl-NL" b="1" dirty="0"/>
            </a:br>
            <a:endParaRPr lang="nl-NL" dirty="0"/>
          </a:p>
        </p:txBody>
      </p:sp>
      <p:sp>
        <p:nvSpPr>
          <p:cNvPr id="3" name="Tijdelijke aanduiding voor inhoud 2"/>
          <p:cNvSpPr>
            <a:spLocks noGrp="1"/>
          </p:cNvSpPr>
          <p:nvPr>
            <p:ph idx="1"/>
          </p:nvPr>
        </p:nvSpPr>
        <p:spPr/>
        <p:txBody>
          <a:bodyPr/>
          <a:lstStyle/>
          <a:p>
            <a:r>
              <a:rPr lang="nl-NL" i="1" dirty="0"/>
              <a:t>Encopresis</a:t>
            </a:r>
            <a:r>
              <a:rPr lang="nl-NL" dirty="0"/>
              <a:t> is het smeren van de ontlasting op de kleren of andere ongeschikte plaatsen wanneer dit niet het gevolg is van een fysieke stoornis. Je kan het als het ware zien als </a:t>
            </a:r>
            <a:r>
              <a:rPr lang="nl-NL" i="1" dirty="0"/>
              <a:t>spelen met de ontlasting</a:t>
            </a:r>
            <a:r>
              <a:rPr lang="nl-NL" dirty="0"/>
              <a:t>. Er zijn </a:t>
            </a:r>
            <a:r>
              <a:rPr lang="nl-NL" i="1" dirty="0"/>
              <a:t>twee subtypen encopresis</a:t>
            </a:r>
            <a:r>
              <a:rPr lang="nl-NL" dirty="0"/>
              <a:t>: met en zonder obstipatie (verstopping).</a:t>
            </a:r>
          </a:p>
        </p:txBody>
      </p:sp>
    </p:spTree>
    <p:extLst>
      <p:ext uri="{BB962C8B-B14F-4D97-AF65-F5344CB8AC3E}">
        <p14:creationId xmlns:p14="http://schemas.microsoft.com/office/powerpoint/2010/main" val="795255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t>Oorzaak van encopresis…</a:t>
            </a:r>
            <a:endParaRPr lang="nl-NL" dirty="0"/>
          </a:p>
        </p:txBody>
      </p:sp>
      <p:sp>
        <p:nvSpPr>
          <p:cNvPr id="3" name="Tijdelijke aanduiding voor inhoud 2"/>
          <p:cNvSpPr>
            <a:spLocks noGrp="1"/>
          </p:cNvSpPr>
          <p:nvPr>
            <p:ph idx="1"/>
          </p:nvPr>
        </p:nvSpPr>
        <p:spPr/>
        <p:txBody>
          <a:bodyPr/>
          <a:lstStyle/>
          <a:p>
            <a:pPr marL="0" indent="0">
              <a:buNone/>
            </a:pPr>
            <a:r>
              <a:rPr lang="nl-NL" dirty="0"/>
              <a:t>Er is een variëteit aan mogelijke oorzaken van encopresis. </a:t>
            </a:r>
          </a:p>
          <a:p>
            <a:pPr marL="0" indent="0">
              <a:buNone/>
            </a:pPr>
            <a:r>
              <a:rPr lang="nl-NL" dirty="0"/>
              <a:t>Het rectum kan pijnlijk geworden zijn door de verstopping en als gevolg kan het kind de pijn duidelijk proberen te maken door de uitwerpselen op van alles te smeren.</a:t>
            </a:r>
          </a:p>
          <a:p>
            <a:pPr marL="0" indent="0">
              <a:buNone/>
            </a:pPr>
            <a:br>
              <a:rPr lang="nl-NL" dirty="0"/>
            </a:br>
            <a:r>
              <a:rPr lang="nl-NL" dirty="0"/>
              <a:t>Encopresis lijkt meer voor te komen bij kinderen met ontwikkelingsbeperkingen in de structuur en het functioneren van de fysieke en anatomische mechanismen welke benodigd zijn voor darmcontrole.</a:t>
            </a:r>
            <a:br>
              <a:rPr lang="nl-NL" dirty="0"/>
            </a:br>
            <a:endParaRPr lang="nl-NL" dirty="0"/>
          </a:p>
        </p:txBody>
      </p:sp>
    </p:spTree>
    <p:extLst>
      <p:ext uri="{BB962C8B-B14F-4D97-AF65-F5344CB8AC3E}">
        <p14:creationId xmlns:p14="http://schemas.microsoft.com/office/powerpoint/2010/main" val="2556576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Casus</a:t>
            </a:r>
            <a:br>
              <a:rPr lang="nl-NL" dirty="0"/>
            </a:b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1484727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Verdieping: diagnose, behandeling en ondersteuning</a:t>
            </a:r>
          </a:p>
        </p:txBody>
      </p:sp>
      <p:sp>
        <p:nvSpPr>
          <p:cNvPr id="3" name="Tijdelijke aanduiding voor inhoud 2"/>
          <p:cNvSpPr>
            <a:spLocks noGrp="1"/>
          </p:cNvSpPr>
          <p:nvPr>
            <p:ph idx="1"/>
          </p:nvPr>
        </p:nvSpPr>
        <p:spPr/>
        <p:txBody>
          <a:bodyPr/>
          <a:lstStyle/>
          <a:p>
            <a:pPr marL="0" indent="0">
              <a:buNone/>
            </a:pPr>
            <a:r>
              <a:rPr lang="nl-NL" dirty="0"/>
              <a:t>Opdracht. </a:t>
            </a:r>
          </a:p>
          <a:p>
            <a:pPr marL="0" indent="0">
              <a:buNone/>
            </a:pPr>
            <a:endParaRPr lang="nl-NL" dirty="0"/>
          </a:p>
          <a:p>
            <a:pPr marL="0" indent="0">
              <a:buNone/>
            </a:pPr>
            <a:r>
              <a:rPr lang="nl-NL" dirty="0"/>
              <a:t>Een diagnose word vrij snel gesteld. </a:t>
            </a:r>
          </a:p>
          <a:p>
            <a:pPr marL="0" indent="0">
              <a:buNone/>
            </a:pPr>
            <a:r>
              <a:rPr lang="nl-NL" dirty="0"/>
              <a:t>Bedenk een voorbeeld van een diagnose die veel gesteld word bij kinderen?</a:t>
            </a:r>
          </a:p>
          <a:p>
            <a:pPr marL="0" indent="0">
              <a:buNone/>
            </a:pPr>
            <a:endParaRPr lang="nl-NL" dirty="0"/>
          </a:p>
          <a:p>
            <a:pPr marL="0" indent="0">
              <a:buNone/>
            </a:pPr>
            <a:r>
              <a:rPr lang="nl-NL" dirty="0"/>
              <a:t>Hoe komt dit?</a:t>
            </a:r>
          </a:p>
        </p:txBody>
      </p:sp>
    </p:spTree>
    <p:extLst>
      <p:ext uri="{BB962C8B-B14F-4D97-AF65-F5344CB8AC3E}">
        <p14:creationId xmlns:p14="http://schemas.microsoft.com/office/powerpoint/2010/main" val="2640194854"/>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503</Words>
  <Application>Microsoft Office PowerPoint</Application>
  <PresentationFormat>Breedbeeld</PresentationFormat>
  <Paragraphs>68</Paragraphs>
  <Slides>14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Arial</vt:lpstr>
      <vt:lpstr>Calibri</vt:lpstr>
      <vt:lpstr>Calibri Light</vt:lpstr>
      <vt:lpstr>Kantoorthema</vt:lpstr>
      <vt:lpstr>Maatschappelijke zorg 2</vt:lpstr>
      <vt:lpstr>Eliminatiestoornissen </vt:lpstr>
      <vt:lpstr>Primair bedplassen komt voor bij: </vt:lpstr>
      <vt:lpstr>Eliminatiestoornissen enuresis </vt:lpstr>
      <vt:lpstr>Oorzaken van enuresis </vt:lpstr>
      <vt:lpstr>Eliminatiestoornissen encopresis </vt:lpstr>
      <vt:lpstr>Oorzaak van encopresis…</vt:lpstr>
      <vt:lpstr>Casus </vt:lpstr>
      <vt:lpstr>Verdieping: diagnose, behandeling en ondersteuning</vt:lpstr>
      <vt:lpstr>Diagnose </vt:lpstr>
      <vt:lpstr>Behandeling </vt:lpstr>
      <vt:lpstr>Behandeling </vt:lpstr>
      <vt:lpstr>Opdracht.</vt:lpstr>
      <vt:lpstr>ondersteuning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Maatschappelijke zorg 2</dc:title>
  <dc:creator>Koen Steinhauer</dc:creator>
  <cp:lastModifiedBy>Koen Steinhauer</cp:lastModifiedBy>
  <cp:revision>7</cp:revision>
  <dcterms:created xsi:type="dcterms:W3CDTF">2017-03-22T13:52:21Z</dcterms:created>
  <dcterms:modified xsi:type="dcterms:W3CDTF">2017-04-04T06:42:07Z</dcterms:modified>
</cp:coreProperties>
</file>